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341" r:id="rId3"/>
    <p:sldId id="257" r:id="rId4"/>
    <p:sldId id="270" r:id="rId5"/>
    <p:sldId id="317" r:id="rId6"/>
    <p:sldId id="342" r:id="rId7"/>
    <p:sldId id="343" r:id="rId8"/>
    <p:sldId id="344" r:id="rId9"/>
    <p:sldId id="319" r:id="rId10"/>
    <p:sldId id="345" r:id="rId11"/>
    <p:sldId id="322" r:id="rId12"/>
    <p:sldId id="346" r:id="rId13"/>
    <p:sldId id="348" r:id="rId14"/>
    <p:sldId id="268" r:id="rId15"/>
    <p:sldId id="329" r:id="rId16"/>
    <p:sldId id="350" r:id="rId17"/>
    <p:sldId id="325" r:id="rId18"/>
    <p:sldId id="324" r:id="rId19"/>
    <p:sldId id="326" r:id="rId20"/>
    <p:sldId id="327" r:id="rId21"/>
    <p:sldId id="328" r:id="rId22"/>
    <p:sldId id="351" r:id="rId23"/>
    <p:sldId id="323" r:id="rId24"/>
    <p:sldId id="353" r:id="rId25"/>
    <p:sldId id="295" r:id="rId26"/>
    <p:sldId id="340" r:id="rId27"/>
    <p:sldId id="276" r:id="rId28"/>
    <p:sldId id="318" r:id="rId29"/>
    <p:sldId id="330" r:id="rId30"/>
    <p:sldId id="347" r:id="rId31"/>
    <p:sldId id="349" r:id="rId32"/>
    <p:sldId id="354" r:id="rId33"/>
    <p:sldId id="274" r:id="rId3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75801" autoAdjust="0"/>
  </p:normalViewPr>
  <p:slideViewPr>
    <p:cSldViewPr snapToGrid="0">
      <p:cViewPr varScale="1">
        <p:scale>
          <a:sx n="42" d="100"/>
          <a:sy n="42" d="100"/>
        </p:scale>
        <p:origin x="-5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930F8B0-696D-4FDA-B2D4-8CB9C73A8C44}" type="datetimeFigureOut">
              <a:rPr lang="fr-FR" smtClean="0"/>
              <a:t>28/05/2015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0359FE5-54D3-42D9-B04D-FAB76824A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8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2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5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98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L'algèbre présente dans les programme sous l'aspect d'un objet, travail sur les techniques de calcul algébrique et à la mise en équation,  il faut une lecture fine pour y trouver l'algèbre comme un outil mathématique pour résoudre des problèmes qui permettront de donner du sens aux notions et aux objets rencontrés.. </a:t>
            </a:r>
            <a:b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Référence à l'article Repères sur les programmes de calcul, page 3 et 4.</a:t>
            </a:r>
          </a:p>
          <a:p>
            <a:pPr algn="ctr" eaLnBrk="1" hangingPunct="1"/>
            <a:r>
              <a:rPr lang="fr-FR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Algèbre Outil / Objet</a:t>
            </a:r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Outil</a:t>
            </a:r>
            <a:endParaRPr lang="fr-FR" altLang="ja-JP" sz="1400" dirty="0">
              <a:solidFill>
                <a:srgbClr val="E3129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résoudre des problèmes 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modéliser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prouver</a:t>
            </a:r>
          </a:p>
          <a:p>
            <a:pPr eaLnBrk="1" hangingPunct="1"/>
            <a:endParaRPr lang="fr-FR" altLang="fr-FR" sz="1400" dirty="0">
              <a:solidFill>
                <a:srgbClr val="E3129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dirty="0">
                <a:solidFill>
                  <a:srgbClr val="E3129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 comme un objet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travail sur le traitement des expressions algébriques, équivalence</a:t>
            </a:r>
          </a:p>
          <a:p>
            <a:pPr lvl="1" eaLnBrk="1" hangingPunct="1"/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Aspect procédural / structural</a:t>
            </a:r>
          </a:p>
          <a:p>
            <a:pPr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2n+1 sert à la fois</a:t>
            </a:r>
          </a:p>
          <a:p>
            <a:pPr eaLnBrk="1" hangingPunct="1">
              <a:buFontTx/>
              <a:buChar char="•"/>
            </a:pP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à calculer des nombres en donnant une valeur à n</a:t>
            </a:r>
          </a:p>
          <a:p>
            <a:pPr eaLnBrk="1" hangingPunct="1">
              <a:buFontTx/>
              <a:buChar char="•"/>
            </a:pP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à désigner un nombre impair lorsque n est entier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14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Reflechir</a:t>
            </a:r>
            <a:r>
              <a:rPr lang="fr-FR" dirty="0" smtClean="0"/>
              <a:t> lettre </a:t>
            </a:r>
            <a:r>
              <a:rPr lang="fr-FR" dirty="0" smtClean="0">
                <a:sym typeface="Wingdings" panose="05000000000000000000" pitchFamily="2" charset="2"/>
              </a:rPr>
              <a:t> variable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9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300"/>
              </a:spcBef>
              <a:tabLst>
                <a:tab pos="0" algn="l"/>
                <a:tab pos="990661" algn="l"/>
                <a:tab pos="1981322" algn="l"/>
                <a:tab pos="2971983" algn="l"/>
                <a:tab pos="3962644" algn="l"/>
                <a:tab pos="4953305" algn="l"/>
                <a:tab pos="5943966" algn="l"/>
                <a:tab pos="6934627" algn="l"/>
                <a:tab pos="7925288" algn="l"/>
                <a:tab pos="8915949" algn="l"/>
                <a:tab pos="9906610" algn="l"/>
                <a:tab pos="10897271" algn="l"/>
              </a:tabLst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Pour prouver que quelque chose est vrai pour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tous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les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nombres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, on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rédige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une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preuve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en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désignant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ces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nombres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par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une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ou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des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lettre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(s) : 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ou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x etc... </a:t>
            </a:r>
          </a:p>
          <a:p>
            <a:pPr>
              <a:tabLst>
                <a:tab pos="0" algn="l"/>
                <a:tab pos="990661" algn="l"/>
                <a:tab pos="1981322" algn="l"/>
                <a:tab pos="2971983" algn="l"/>
                <a:tab pos="3962644" algn="l"/>
                <a:tab pos="4953305" algn="l"/>
                <a:tab pos="5943966" algn="l"/>
                <a:tab pos="6934627" algn="l"/>
                <a:tab pos="7925288" algn="l"/>
                <a:tab pos="8915949" algn="l"/>
                <a:tab pos="9906610" algn="l"/>
                <a:tab pos="10897271" algn="l"/>
              </a:tabLst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Pour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rédiger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une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preuve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en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algèbre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, on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utilise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comme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en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géométrie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, des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propriétés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Par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exemple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</a:rPr>
              <a:t> : la </a:t>
            </a:r>
            <a:r>
              <a:rPr lang="en-US" sz="1500" dirty="0" err="1">
                <a:solidFill>
                  <a:srgbClr val="000000"/>
                </a:solidFill>
                <a:latin typeface="Verdana" pitchFamily="34" charset="0"/>
              </a:rPr>
              <a:t>distributivité</a:t>
            </a:r>
            <a:r>
              <a:rPr lang="en-US" sz="1500" dirty="0">
                <a:solidFill>
                  <a:srgbClr val="000000"/>
                </a:solidFill>
                <a:latin typeface="Verdana" pitchFamily="32" charset="0"/>
              </a:rPr>
              <a:t>.)</a:t>
            </a:r>
          </a:p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17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sz="1500" b="1" u="sng" dirty="0"/>
              <a:t>Outils (réinvestissement ) : </a:t>
            </a:r>
            <a:endParaRPr lang="fr-FR" sz="1500" b="1" dirty="0"/>
          </a:p>
          <a:p>
            <a:pPr algn="just"/>
            <a:r>
              <a:rPr lang="fr-FR" sz="1500" dirty="0"/>
              <a:t>Démarche Essai / conjecture / preuve</a:t>
            </a:r>
          </a:p>
          <a:p>
            <a:pPr algn="just"/>
            <a:r>
              <a:rPr lang="fr-FR" sz="1500" dirty="0"/>
              <a:t>Propriétés d'algèbre (distributivité, commutativité)</a:t>
            </a:r>
          </a:p>
          <a:p>
            <a:pPr algn="just"/>
            <a:r>
              <a:rPr lang="fr-FR" sz="1500" dirty="0"/>
              <a:t>Écriture des nombres consécutifs, des multiples </a:t>
            </a:r>
          </a:p>
          <a:p>
            <a:pPr algn="just"/>
            <a:r>
              <a:rPr lang="fr-FR" sz="1500" b="1" u="sng" dirty="0"/>
              <a:t>Institutionnalisation : </a:t>
            </a:r>
            <a:endParaRPr lang="fr-FR" sz="1500" b="1" dirty="0"/>
          </a:p>
          <a:p>
            <a:pPr algn="just"/>
            <a:r>
              <a:rPr lang="fr-FR" sz="1500" dirty="0"/>
              <a:t>On ne prouve pas la conjecture avec des exemples, il faut utiliser des lettres et des propriétés.</a:t>
            </a:r>
          </a:p>
          <a:p>
            <a:pPr algn="just"/>
            <a:r>
              <a:rPr lang="fr-FR" sz="1500" dirty="0"/>
              <a:t>La preuve peut être plus facile ou plus difficile suivant le choix de l'écriture des nombres consécutifs.</a:t>
            </a:r>
          </a:p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18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Voir si l’on présente les copies </a:t>
            </a:r>
            <a:r>
              <a:rPr lang="fr-FR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 penser à les cacher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19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20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21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57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96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23</a:t>
            </a:fld>
            <a:endParaRPr lang="fr-FR" altLang="fr-FR" sz="14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defRPr/>
            </a:pPr>
            <a:endParaRPr lang="fr-FR" altLang="fr-FR" dirty="0" smtClean="0">
              <a:ea typeface="ＭＳ Ｐゴシック" pitchFamily="34" charset="-128"/>
            </a:endParaRPr>
          </a:p>
          <a:p>
            <a:pPr marL="94496">
              <a:defRPr/>
            </a:pPr>
            <a:r>
              <a:rPr lang="fr-FR" altLang="fr-FR" dirty="0" smtClean="0">
                <a:ea typeface="ＭＳ Ｐゴシック" pitchFamily="34" charset="-128"/>
              </a:rPr>
              <a:t>Dans le principe 3 : chgment de registre dans les procédures d’élèves, mais aussi dans le choix des</a:t>
            </a:r>
            <a:r>
              <a:rPr lang="fr-FR" altLang="fr-FR" baseline="0" dirty="0" smtClean="0">
                <a:ea typeface="ＭＳ Ｐゴシック" pitchFamily="34" charset="-128"/>
              </a:rPr>
              <a:t> problèmes proposés : pts mobiles…</a:t>
            </a:r>
            <a:endParaRPr lang="fr-FR" altLang="fr-FR" dirty="0" smtClean="0">
              <a:ea typeface="ＭＳ Ｐゴシック" pitchFamily="34" charset="-128"/>
            </a:endParaRPr>
          </a:p>
          <a:p>
            <a:pPr marL="94496">
              <a:defRPr/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867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>
              <a:defRPr/>
            </a:pPr>
            <a:r>
              <a:rPr lang="fr-FR" dirty="0" err="1" smtClean="0"/>
              <a:t>multirepresentation</a:t>
            </a:r>
            <a:r>
              <a:rPr lang="fr-FR" dirty="0" smtClean="0"/>
              <a:t>, lien programme de calcul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Même chose, faire résoudre pour se rendre compte que selon les variables choisies, ce n’est pas le même problème.</a:t>
            </a:r>
          </a:p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 cas 1 peut être donné dès la 5eme</a:t>
            </a:r>
          </a:p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Penser à faire le lien </a:t>
            </a:r>
            <a:r>
              <a:rPr lang="fr-FR" altLang="fr-FR" sz="14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Géogébra</a:t>
            </a:r>
            <a:endParaRPr lang="fr-FR" altLang="fr-FR" sz="14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25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26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27</a:t>
            </a:fld>
            <a:endParaRPr lang="fr-FR" altLang="fr-FR" sz="14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buFont typeface="Arial" pitchFamily="34" charset="0"/>
              <a:buChar char="•"/>
              <a:defRPr/>
            </a:pPr>
            <a:endParaRPr lang="fr-FR" altLang="fr-F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49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L'algèbre présente dans les programme sous l'aspect d'un objet, il faut une lecture fine pour y trouver l'algèbre comme un outil mathématique. </a:t>
            </a:r>
            <a:b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Référence à l'article Repères sur les programmes de calcul, page 3 et 4.</a:t>
            </a:r>
          </a:p>
          <a:p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Algèbre est un objet, travail sur les techniques de calcul algébrique et à la mise en équation, et que d’autre part, l’algèbre est aussi un outil pour résoudre des problèmes qui permettront de donner du sens aux notions et aux objets rencontrés.</a:t>
            </a:r>
          </a:p>
          <a:p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fr-FR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Algèbre Outil / Objet</a:t>
            </a:r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Dans l</a:t>
            </a:r>
            <a:r>
              <a:rPr lang="ja-JP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enseignement, l</a:t>
            </a:r>
            <a:r>
              <a:rPr lang="ja-JP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algèbre est à la fois travaillé </a:t>
            </a:r>
            <a:r>
              <a:rPr lang="fr-FR" altLang="ja-JP" sz="1400" dirty="0">
                <a:solidFill>
                  <a:srgbClr val="E3129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comme un outil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résoudre des problèmes 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modéliser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Pour prouver</a:t>
            </a:r>
          </a:p>
          <a:p>
            <a:pPr eaLnBrk="1" hangingPunct="1"/>
            <a:endParaRPr lang="fr-FR" altLang="fr-FR" sz="1400" dirty="0">
              <a:solidFill>
                <a:srgbClr val="E3129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dirty="0">
                <a:solidFill>
                  <a:srgbClr val="E3129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 comme un objet</a:t>
            </a:r>
          </a:p>
          <a:p>
            <a:pPr lvl="1"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travail sur le traitement des expressions algébriques, équivalence</a:t>
            </a:r>
          </a:p>
          <a:p>
            <a:pPr lvl="1" eaLnBrk="1" hangingPunct="1"/>
            <a:endParaRPr lang="fr-FR" altLang="fr-FR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4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Aspect procédural / structural</a:t>
            </a:r>
          </a:p>
          <a:p>
            <a:pPr eaLnBrk="1" hangingPunct="1"/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2n+1 sert à la fois</a:t>
            </a:r>
          </a:p>
          <a:p>
            <a:pPr eaLnBrk="1" hangingPunct="1">
              <a:buFontTx/>
              <a:buChar char="•"/>
            </a:pP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à calculer des nombres en donnant une valeur à n</a:t>
            </a:r>
          </a:p>
          <a:p>
            <a:pPr eaLnBrk="1" hangingPunct="1">
              <a:buFontTx/>
              <a:buChar char="•"/>
            </a:pPr>
            <a:r>
              <a:rPr lang="fr-FR" altLang="fr-FR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à désigner un nombre impair lorsque n est entier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4233C-1422-4E31-B2B5-9DE6B119B8EC}" type="slidenum">
              <a:rPr lang="fr-FR" altLang="fr-FR" sz="1400"/>
              <a:pPr/>
              <a:t>28</a:t>
            </a:fld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60816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Lutte contre effet magique 2x + 3x = 5x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089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On voit apparaitre dans les sujets de brevet des problèmes de preuve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98ADE3-CF97-407F-BEC7-8C294FBDB08F}" type="slidenum">
              <a:rPr lang="fr-FR" altLang="fr-FR" sz="1400"/>
              <a:pPr/>
              <a:t>33</a:t>
            </a:fld>
            <a:endParaRPr lang="fr-FR" altLang="fr-FR" sz="1400"/>
          </a:p>
        </p:txBody>
      </p:sp>
    </p:spTree>
    <p:extLst>
      <p:ext uri="{BB962C8B-B14F-4D97-AF65-F5344CB8AC3E}">
        <p14:creationId xmlns:p14="http://schemas.microsoft.com/office/powerpoint/2010/main" val="95541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9h – 10h</a:t>
            </a:r>
            <a:endParaRPr lang="fr-FR" baseline="0" dirty="0" smtClean="0"/>
          </a:p>
          <a:p>
            <a:pPr rtl="0"/>
            <a:r>
              <a:rPr lang="fr-FR" sz="1300" dirty="0"/>
              <a:t>5 min de travail individuel sur feuille </a:t>
            </a:r>
          </a:p>
          <a:p>
            <a:pPr rtl="0"/>
            <a:r>
              <a:rPr lang="fr-FR" sz="1300" dirty="0"/>
              <a:t>15 min de travail en groupe avec comme consigne de proposer au maxi 3 activités pour le groupe</a:t>
            </a:r>
          </a:p>
          <a:p>
            <a:pPr rtl="0"/>
            <a:r>
              <a:rPr lang="fr-FR" sz="1300" dirty="0"/>
              <a:t>Restitution sur affiche, en deux parties : consigne de la tâche à réaliser et Rôles de l'algèbre au collège</a:t>
            </a:r>
          </a:p>
          <a:p>
            <a:pPr rtl="0"/>
            <a:r>
              <a:rPr lang="fr-FR" sz="1300" dirty="0"/>
              <a:t>On liste les activités et les finalités et on trie, on rassemble, en distinguant les tâches objets et les tâches outils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3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9635E0-85CA-4444-91DC-30FB7D0C0F90}" type="slidenum">
              <a:rPr lang="fr-FR" altLang="fr-FR" sz="1400"/>
              <a:pPr/>
              <a:t>4</a:t>
            </a:fld>
            <a:endParaRPr lang="fr-FR" altLang="fr-FR" sz="14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altLang="fr-FR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 lettre : </a:t>
            </a:r>
            <a:r>
              <a:rPr lang="fr-FR" altLang="fr-FR" u="sng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Differents</a:t>
            </a:r>
            <a:r>
              <a:rPr lang="fr-FR" altLang="fr-FR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statuts :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Abréviation - Unité de mesure - Pour désigner (un point) - Indéterminée – Inconnue – Variable – Paramètre</a:t>
            </a:r>
          </a:p>
          <a:p>
            <a:pPr eaLnBrk="1" hangingPunct="1"/>
            <a:r>
              <a:rPr lang="fr-FR" altLang="fr-FR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Les identités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(sens du =)</a:t>
            </a:r>
          </a:p>
          <a:p>
            <a:pPr>
              <a:lnSpc>
                <a:spcPct val="90000"/>
              </a:lnSpc>
              <a:spcBef>
                <a:spcPts val="1368"/>
              </a:spcBef>
              <a:spcAft>
                <a:spcPts val="339"/>
              </a:spcAft>
            </a:pP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l'entr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 du coll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è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 le signe = d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signe le </a:t>
            </a:r>
            <a:r>
              <a:rPr lang="fr-FR" altLang="fr-FR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fr-FR" altLang="fr-FR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sultat d'une op</a:t>
            </a:r>
            <a:r>
              <a:rPr lang="fr-FR" altLang="fr-FR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ration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solidFill>
                  <a:srgbClr val="E3129D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Ex d</a:t>
            </a:r>
            <a:r>
              <a:rPr lang="ja-JP" altLang="fr-FR" dirty="0" smtClean="0">
                <a:solidFill>
                  <a:srgbClr val="E3129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 smtClean="0">
                <a:solidFill>
                  <a:srgbClr val="E3129D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erreurs classiques 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3 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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 = 6 + 7 = 13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Pour traduire "le quart de 16" = 4 un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è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 r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pondra 1/4 = 4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 4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è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 </a:t>
            </a:r>
            <a:b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difficult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à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envisager que le r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sultat d</a:t>
            </a:r>
            <a:r>
              <a:rPr lang="ja-JP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 calcul donne 3x + 4 </a:t>
            </a:r>
            <a:b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ja-JP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r>
              <a:rPr lang="fr-F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ù la réponse fausse</a:t>
            </a:r>
            <a:r>
              <a:rPr lang="fr-FR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7x</a:t>
            </a:r>
          </a:p>
          <a:p>
            <a:pPr eaLnBrk="1" hangingPunct="1"/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Nombres relatifs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(appelés au début du 20</a:t>
            </a:r>
            <a:r>
              <a:rPr lang="fr-FR" altLang="fr-FR" baseline="30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ème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nombres algébriques)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Rupture par rapport aux nombres entiers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Utilisés pour signifier des gains et pertes (chinois, indiens) et pour résoudre des équations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Statut de nombres pas questionné, puis sujet de polémiques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 multiplication des relatifs pose problème et n</a:t>
            </a:r>
            <a:r>
              <a:rPr lang="ja-JP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 tranchée </a:t>
            </a:r>
            <a:r>
              <a:rPr lang="fr-FR" altLang="ja-JP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qu</a:t>
            </a:r>
            <a:r>
              <a:rPr lang="ja-JP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 1867 par Hankel</a:t>
            </a:r>
          </a:p>
          <a:p>
            <a:pPr eaLnBrk="1" hangingPunct="1"/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94496">
              <a:defRPr/>
            </a:pPr>
            <a:r>
              <a:rPr lang="fr-FR" altLang="fr-FR" dirty="0" smtClean="0">
                <a:ea typeface="ＭＳ Ｐゴシック" pitchFamily="34" charset="-128"/>
              </a:rPr>
              <a:t>Par "introduction à l'algèbre", on peut entendre plusieurs choses distinctes :</a:t>
            </a:r>
            <a:endParaRPr lang="en-GB" altLang="fr-FR" dirty="0" smtClean="0">
              <a:ea typeface="ＭＳ Ｐゴシック" pitchFamily="34" charset="-128"/>
            </a:endParaRPr>
          </a:p>
          <a:p>
            <a:pPr marL="94496">
              <a:buFont typeface="Arial" pitchFamily="34" charset="0"/>
              <a:buChar char="•"/>
              <a:defRPr/>
            </a:pPr>
            <a:r>
              <a:rPr lang="fr-FR" altLang="fr-FR" dirty="0" smtClean="0">
                <a:ea typeface="ＭＳ Ｐゴシック" pitchFamily="34" charset="-128"/>
              </a:rPr>
              <a:t>  mise en équation de problèmes arithmétiques simples et résolution par l'algèbre ; </a:t>
            </a:r>
            <a:endParaRPr lang="en-GB" altLang="fr-FR" dirty="0" smtClean="0">
              <a:ea typeface="ＭＳ Ｐゴシック" pitchFamily="34" charset="-128"/>
            </a:endParaRPr>
          </a:p>
          <a:p>
            <a:pPr marL="94496">
              <a:buFont typeface="Arial" pitchFamily="34" charset="0"/>
              <a:buChar char="•"/>
              <a:defRPr/>
            </a:pPr>
            <a:r>
              <a:rPr lang="fr-FR" altLang="fr-FR" dirty="0" smtClean="0">
                <a:ea typeface="ＭＳ Ｐゴシック" pitchFamily="34" charset="-128"/>
              </a:rPr>
              <a:t>  règles élémentaires de traitement et de transformation des équations ;</a:t>
            </a:r>
            <a:endParaRPr lang="en-GB" altLang="fr-FR" dirty="0" smtClean="0">
              <a:ea typeface="ＭＳ Ｐゴシック" pitchFamily="34" charset="-128"/>
            </a:endParaRPr>
          </a:p>
          <a:p>
            <a:pPr marL="94496">
              <a:buFont typeface="Arial" pitchFamily="34" charset="0"/>
              <a:buChar char="•"/>
              <a:defRPr/>
            </a:pPr>
            <a:r>
              <a:rPr lang="fr-FR" altLang="fr-FR" dirty="0" smtClean="0">
                <a:ea typeface="ＭＳ Ｐゴシック" pitchFamily="34" charset="-128"/>
              </a:rPr>
              <a:t>  première explicitation des concepts de fonction et de variable ;</a:t>
            </a:r>
          </a:p>
          <a:p>
            <a:pPr>
              <a:defRPr/>
            </a:pPr>
            <a:r>
              <a:rPr lang="fr-FR" altLang="fr-FR" dirty="0" smtClean="0">
                <a:ea typeface="ＭＳ Ｐゴシック" pitchFamily="34" charset="-128"/>
              </a:rPr>
              <a:t>mise en évidence de certaines propriétés structurales des ensembles de nombres, notamment l'ensemble des relatifs et de l'ensemble des rationnels;</a:t>
            </a:r>
          </a:p>
          <a:p>
            <a:pPr>
              <a:defRPr/>
            </a:pPr>
            <a:r>
              <a:rPr lang="fr-FR" altLang="fr-FR" dirty="0" smtClean="0">
                <a:ea typeface="ＭＳ Ｐゴシック" pitchFamily="34" charset="-128"/>
              </a:rPr>
              <a:t>etc…</a:t>
            </a:r>
            <a:endParaRPr lang="en-GB" altLang="fr-FR" dirty="0" smtClean="0">
              <a:ea typeface="ＭＳ Ｐゴシック" pitchFamily="34" charset="-128"/>
            </a:endParaRPr>
          </a:p>
          <a:p>
            <a:pPr marL="94496">
              <a:buFont typeface="Arial" pitchFamily="34" charset="0"/>
              <a:buChar char="•"/>
              <a:defRPr/>
            </a:pPr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28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5</a:t>
            </a:fld>
            <a:endParaRPr lang="fr-FR" altLang="fr-FR" sz="14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buFont typeface="Arial" pitchFamily="34" charset="0"/>
              <a:buNone/>
              <a:defRPr/>
            </a:pPr>
            <a:endParaRPr lang="fr-FR" altLang="fr-F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86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6</a:t>
            </a:fld>
            <a:endParaRPr lang="fr-FR" altLang="fr-FR" sz="14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defRPr/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86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9</a:t>
            </a:fld>
            <a:endParaRPr lang="fr-FR" altLang="fr-FR" sz="14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defRPr/>
            </a:pPr>
            <a:endParaRPr lang="fr-FR" altLang="fr-F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86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Rupture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9FE5-54D3-42D9-B04D-FAB76824A8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9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86C8E-4633-4C25-AE1F-BC1B5DCB8E49}" type="slidenum">
              <a:rPr lang="fr-FR" altLang="fr-FR" sz="1400"/>
              <a:pPr/>
              <a:t>11</a:t>
            </a:fld>
            <a:endParaRPr lang="fr-FR" altLang="fr-FR" sz="14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852488"/>
            <a:ext cx="7470775" cy="42037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5326975"/>
            <a:ext cx="5704091" cy="4952061"/>
          </a:xfrm>
          <a:ln/>
        </p:spPr>
        <p:txBody>
          <a:bodyPr wrap="none" lIns="91766" tIns="45884" rIns="91766" bIns="45884" anchor="ctr"/>
          <a:lstStyle/>
          <a:p>
            <a:pPr marL="94496">
              <a:defRPr/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86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pegame.ens-lyon.f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11666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game.ens-lyon.fr/activite.php?rubrique=1&amp;id_theme=6&amp;code_niveau=N08&amp;id_activite=20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ggbtu.be/m11666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Maths en REP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Deux programmes de calcul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92200" y="1676400"/>
            <a:ext cx="4845676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dirty="0" smtClean="0"/>
              <a:t>Programme 1 : </a:t>
            </a:r>
          </a:p>
          <a:p>
            <a:r>
              <a:rPr lang="fr-FR" sz="3200" dirty="0" smtClean="0"/>
              <a:t>Je choisis un nombre </a:t>
            </a:r>
          </a:p>
          <a:p>
            <a:r>
              <a:rPr lang="fr-FR" sz="3200" dirty="0" smtClean="0"/>
              <a:t>je le multiplie par 3</a:t>
            </a:r>
          </a:p>
          <a:p>
            <a:r>
              <a:rPr lang="fr-FR" sz="3200" dirty="0" smtClean="0"/>
              <a:t>j’ajoute 4 au résultat </a:t>
            </a:r>
          </a:p>
          <a:p>
            <a:r>
              <a:rPr lang="fr-FR" sz="3200" dirty="0" smtClean="0"/>
              <a:t>je divise le résultat 2</a:t>
            </a:r>
          </a:p>
          <a:p>
            <a:r>
              <a:rPr lang="fr-FR" sz="3200" dirty="0" smtClean="0"/>
              <a:t>Quel nombre ai-je choisi si j’obtiens 17 ? </a:t>
            </a:r>
          </a:p>
          <a:p>
            <a:pPr marL="0" indent="0">
              <a:buNone/>
            </a:pPr>
            <a:r>
              <a:rPr lang="fr-FR" sz="3200" dirty="0" smtClean="0"/>
              <a:t>	Si j’obtiens 4 ?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23605" y="1716566"/>
            <a:ext cx="6168395" cy="4912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u="sng" dirty="0" smtClean="0"/>
              <a:t>Programme 2</a:t>
            </a:r>
          </a:p>
          <a:p>
            <a:r>
              <a:rPr lang="fr-FR" sz="3200" dirty="0" smtClean="0"/>
              <a:t>Je choisis un nombre, </a:t>
            </a:r>
          </a:p>
          <a:p>
            <a:r>
              <a:rPr lang="fr-FR" sz="3200" dirty="0" smtClean="0"/>
              <a:t>je lui ajoute 5</a:t>
            </a:r>
          </a:p>
          <a:p>
            <a:r>
              <a:rPr lang="fr-FR" sz="3200" dirty="0" smtClean="0"/>
              <a:t>Je multiplie le résultat par 4</a:t>
            </a:r>
          </a:p>
          <a:p>
            <a:r>
              <a:rPr lang="fr-FR" sz="3200" dirty="0" smtClean="0"/>
              <a:t>Je soustrais le nombre choisi</a:t>
            </a:r>
          </a:p>
          <a:p>
            <a:pPr marL="0" indent="0">
              <a:buNone/>
            </a:pPr>
            <a:r>
              <a:rPr lang="fr-FR" sz="3200" dirty="0" smtClean="0"/>
              <a:t>Quel nombre ai-je choisi si j’obtiens 23 ?</a:t>
            </a:r>
          </a:p>
          <a:p>
            <a:pPr marL="0" indent="0">
              <a:buNone/>
            </a:pPr>
            <a:r>
              <a:rPr lang="fr-FR" sz="3200" dirty="0" smtClean="0"/>
              <a:t>Si j’obtiens 24 ?</a:t>
            </a:r>
            <a:endParaRPr lang="fr-FR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10931" y="734518"/>
            <a:ext cx="9652000" cy="5043357"/>
          </a:xfrm>
        </p:spPr>
        <p:txBody>
          <a:bodyPr vert="horz" lIns="0" tIns="19201" rIns="0" bIns="0" numCol="1" spcCol="720000" rtlCol="0">
            <a:normAutofit/>
          </a:bodyPr>
          <a:lstStyle/>
          <a:p>
            <a:r>
              <a:rPr lang="fr-FR" sz="3600" dirty="0" smtClean="0"/>
              <a:t>Ce n’est pas l’énoncé qui doit dicter une méthode de résolution, c’est le choix du problème  et des variables didactiques qui va valoriser un outil ou un autre.</a:t>
            </a:r>
          </a:p>
          <a:p>
            <a:pPr marL="0" indent="0">
              <a:buNone/>
            </a:pPr>
            <a:endParaRPr lang="fr-FR" sz="3600" dirty="0" smtClean="0"/>
          </a:p>
          <a:p>
            <a:r>
              <a:rPr lang="fr-FR" sz="3600" b="1" dirty="0" smtClean="0"/>
              <a:t>Principe 2 </a:t>
            </a:r>
            <a:r>
              <a:rPr lang="fr-FR" sz="3600" dirty="0" smtClean="0"/>
              <a:t>: ne </a:t>
            </a:r>
            <a:r>
              <a:rPr lang="fr-FR" sz="3600" dirty="0"/>
              <a:t>pas indiquer de méthode de résolution (en particulier l’usage d’une lettre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28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Dans les programmes 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25600" y="1984231"/>
            <a:ext cx="10062464" cy="4492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/>
              <a:t>Pour le calcul littéral, l’un des objectifs visés est qu’il prenne sa place dans les moyens d’expression des élèves, </a:t>
            </a:r>
            <a:r>
              <a:rPr lang="fr-FR" sz="3600" dirty="0" smtClean="0"/>
              <a:t>[…]. </a:t>
            </a:r>
            <a:r>
              <a:rPr lang="fr-FR" sz="3600" dirty="0"/>
              <a:t>C’est en développant notamment des activités où le calcul littéral présente du sens et où il reste simple à effectuer que l’on amène l’élève à recourir à l’écriture algébrique lorsqu’elle est pertinente.</a:t>
            </a:r>
          </a:p>
          <a:p>
            <a:endParaRPr lang="fr-FR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Voici des activités :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27200" y="2082800"/>
            <a:ext cx="9675812" cy="3911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Sélectionnez </a:t>
            </a:r>
            <a:r>
              <a:rPr lang="fr-FR" sz="3600" dirty="0"/>
              <a:t>celles que vous souhaitez garder pour </a:t>
            </a:r>
            <a:r>
              <a:rPr lang="fr-FR" sz="3600" dirty="0" smtClean="0"/>
              <a:t>introduire l'algèbre au collège.</a:t>
            </a:r>
          </a:p>
          <a:p>
            <a:r>
              <a:rPr lang="fr-FR" sz="3600" dirty="0" smtClean="0"/>
              <a:t>Classez les </a:t>
            </a:r>
            <a:r>
              <a:rPr lang="fr-FR" sz="3600" dirty="0"/>
              <a:t>dans </a:t>
            </a:r>
            <a:r>
              <a:rPr lang="fr-FR" sz="3600" dirty="0" smtClean="0"/>
              <a:t>l’ordre où vous souhaitez les utiliser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06" y="2017436"/>
            <a:ext cx="5727279" cy="1406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80281" y="1113583"/>
            <a:ext cx="9728423" cy="377762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produire des formules</a:t>
            </a:r>
            <a:r>
              <a:rPr lang="fr-FR" altLang="fr-FR" sz="2800" dirty="0" smtClean="0">
                <a:ea typeface="ＭＳ Ｐゴシック" panose="020B0600070205080204" pitchFamily="34" charset="-128"/>
              </a:rPr>
              <a:t>, </a:t>
            </a:r>
            <a:r>
              <a:rPr lang="fr-FR" altLang="fr-FR" sz="2800" dirty="0">
                <a:ea typeface="ＭＳ Ｐゴシック" panose="020B0600070205080204" pitchFamily="34" charset="-128"/>
              </a:rPr>
              <a:t>des expressions algébriques</a:t>
            </a:r>
          </a:p>
          <a:p>
            <a:endParaRPr lang="fr-FR" sz="2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091" y="261048"/>
            <a:ext cx="8911687" cy="802354"/>
          </a:xfrm>
        </p:spPr>
        <p:txBody>
          <a:bodyPr vert="horz" wrap="square" lIns="0" tIns="25602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dirty="0" smtClean="0">
                <a:ea typeface="ＭＳ Ｐゴシック" pitchFamily="34" charset="-128"/>
              </a:rPr>
              <a:t>La lettre pour quoi faire 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45" y="1777593"/>
            <a:ext cx="3055429" cy="30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3494" y="4210684"/>
            <a:ext cx="4984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calculs téléphonés (sans le manuel !)</a:t>
            </a:r>
          </a:p>
        </p:txBody>
      </p:sp>
    </p:spTree>
    <p:extLst>
      <p:ext uri="{BB962C8B-B14F-4D97-AF65-F5344CB8AC3E}">
        <p14:creationId xmlns:p14="http://schemas.microsoft.com/office/powerpoint/2010/main" val="17197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8721" y="624110"/>
            <a:ext cx="10073390" cy="12808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Une lettre pour symboliser un nombre qui varie :</a:t>
            </a:r>
            <a:endParaRPr lang="fr-FR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3"/>
          <p:cNvSpPr>
            <a:spLocks noGrp="1"/>
          </p:cNvSpPr>
          <p:nvPr>
            <p:ph idx="1"/>
          </p:nvPr>
        </p:nvSpPr>
        <p:spPr>
          <a:xfrm>
            <a:off x="2544241" y="1683895"/>
            <a:ext cx="8915400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En mathématiques, pour exprimer un résultat qui concerne "une famille infinie" de nombres, on utilise des lettres</a:t>
            </a:r>
            <a:r>
              <a:rPr lang="fr-FR" sz="2800" dirty="0" smtClean="0"/>
              <a:t>. </a:t>
            </a:r>
          </a:p>
          <a:p>
            <a:pPr algn="just"/>
            <a:r>
              <a:rPr lang="fr-FR" sz="2800" dirty="0" smtClean="0"/>
              <a:t>On </a:t>
            </a:r>
            <a:r>
              <a:rPr lang="fr-FR" sz="2800" dirty="0"/>
              <a:t>peut </a:t>
            </a:r>
            <a:r>
              <a:rPr lang="fr-FR" sz="2800" dirty="0" smtClean="0"/>
              <a:t>calculer </a:t>
            </a:r>
            <a:r>
              <a:rPr lang="fr-FR" sz="2800" dirty="0"/>
              <a:t>avec ces lettres comme avec des nombres, puisqu'elles remplacent n'importe quel </a:t>
            </a:r>
            <a:r>
              <a:rPr lang="fr-FR" sz="2800" dirty="0" smtClean="0"/>
              <a:t>nombre.</a:t>
            </a:r>
            <a:endParaRPr lang="fr-F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62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93091" y="261048"/>
            <a:ext cx="8911687" cy="802354"/>
          </a:xfrm>
          <a:prstGeom prst="rect">
            <a:avLst/>
          </a:prstGeom>
        </p:spPr>
        <p:txBody>
          <a:bodyPr vert="horz" wrap="square" lIns="0" tIns="25602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mtClean="0">
                <a:ea typeface="ＭＳ Ｐゴシック" pitchFamily="34" charset="-128"/>
              </a:rPr>
              <a:t>La lettre pour quoi faire </a:t>
            </a:r>
            <a:r>
              <a:rPr lang="en-US" smtClean="0">
                <a:ea typeface="ＭＳ Ｐゴシック" pitchFamily="34" charset="-128"/>
              </a:rPr>
              <a:t>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880281" y="1113583"/>
            <a:ext cx="972842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800" dirty="0" smtClean="0"/>
              <a:t>Pour prouver (Essais Conjecture Preuve)</a:t>
            </a: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81" y="2443073"/>
            <a:ext cx="3048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69479" y="2674189"/>
            <a:ext cx="4479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Somme de trois nombres</a:t>
            </a:r>
            <a:br>
              <a:rPr lang="fr-FR" sz="2800" dirty="0" smtClean="0"/>
            </a:br>
            <a:r>
              <a:rPr lang="fr-FR" sz="2800" dirty="0" smtClean="0"/>
              <a:t> consécutifs</a:t>
            </a:r>
            <a:endParaRPr lang="fr-FR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94693" y="1560899"/>
            <a:ext cx="9656064" cy="5113744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Les </a:t>
            </a:r>
            <a:r>
              <a:rPr lang="fr-FR" sz="2800" dirty="0"/>
              <a:t>activités de </a:t>
            </a:r>
            <a:r>
              <a:rPr lang="fr-FR" sz="2800" dirty="0" smtClean="0"/>
              <a:t>preuve créent deux besoins l’évocation du cas général (recours à la lettre) et la modification des expressions (utilisation des règles d’algèbre)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b="1" dirty="0"/>
              <a:t>Principe 4 </a:t>
            </a:r>
            <a:r>
              <a:rPr lang="fr-FR" sz="2800" dirty="0"/>
              <a:t>: travailler les activités de preuve</a:t>
            </a:r>
          </a:p>
          <a:p>
            <a:pPr algn="just"/>
            <a:endParaRPr lang="fr-FR" sz="3200" dirty="0" smtClean="0"/>
          </a:p>
          <a:p>
            <a:pPr algn="just"/>
            <a:endParaRPr lang="fr-FR" sz="3200" dirty="0"/>
          </a:p>
          <a:p>
            <a:pPr algn="just"/>
            <a:endParaRPr lang="fr-FR" sz="3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48721" y="624110"/>
            <a:ext cx="10073390" cy="12808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Une lettre pour généraliser 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726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914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Une activité de </a:t>
            </a:r>
            <a:r>
              <a:rPr lang="fr-FR" sz="4400" dirty="0" smtClean="0"/>
              <a:t>preuve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89212" y="1682496"/>
            <a:ext cx="8915400" cy="43567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dirty="0" smtClean="0"/>
          </a:p>
          <a:p>
            <a:pPr lvl="1"/>
            <a:r>
              <a:rPr lang="fr-FR" sz="2800" dirty="0" smtClean="0"/>
              <a:t> Choisir 3 entiers consécutifs</a:t>
            </a:r>
          </a:p>
          <a:p>
            <a:pPr lvl="1"/>
            <a:r>
              <a:rPr lang="fr-FR" sz="2800" dirty="0" smtClean="0"/>
              <a:t> Calculer </a:t>
            </a:r>
            <a:r>
              <a:rPr lang="fr-FR" sz="2800" dirty="0"/>
              <a:t>leur somme</a:t>
            </a:r>
          </a:p>
          <a:p>
            <a:pPr marL="914400" lvl="2" indent="0">
              <a:buNone/>
            </a:pPr>
            <a:endParaRPr lang="fr-FR" sz="2800" dirty="0"/>
          </a:p>
          <a:p>
            <a:pPr lvl="2"/>
            <a:r>
              <a:rPr lang="fr-FR" sz="2800" dirty="0" smtClean="0"/>
              <a:t> Faire </a:t>
            </a:r>
            <a:r>
              <a:rPr lang="fr-FR" sz="2800" dirty="0"/>
              <a:t>plusieurs essais</a:t>
            </a:r>
          </a:p>
          <a:p>
            <a:pPr lvl="2"/>
            <a:r>
              <a:rPr lang="fr-FR" sz="2800" dirty="0" smtClean="0"/>
              <a:t> Quelle </a:t>
            </a:r>
            <a:r>
              <a:rPr lang="fr-FR" sz="2800" dirty="0"/>
              <a:t>conjecture peut-on écrire  ?</a:t>
            </a:r>
          </a:p>
          <a:p>
            <a:pPr lvl="2"/>
            <a:r>
              <a:rPr lang="fr-FR" sz="2800" dirty="0" smtClean="0"/>
              <a:t> Prouver </a:t>
            </a:r>
            <a:r>
              <a:rPr lang="fr-FR" sz="2800" dirty="0"/>
              <a:t>la conjecture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42" y="3511295"/>
            <a:ext cx="9321558" cy="29799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8581" y="0"/>
            <a:ext cx="8911687" cy="710914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Une activité de preuve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Copies d’élèves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>
          <a:xfrm>
            <a:off x="804672" y="1225296"/>
            <a:ext cx="7580332" cy="24871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589609" y="187652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conjecture </a:t>
            </a:r>
            <a:br>
              <a:rPr lang="fr-FR" dirty="0" smtClean="0"/>
            </a:br>
            <a:r>
              <a:rPr lang="fr-FR" dirty="0" smtClean="0"/>
              <a:t>est indiquée en rouge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6254" y="5037389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Plusieurs conjectures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3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3053" y="534838"/>
            <a:ext cx="8915399" cy="515859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Claire </a:t>
            </a:r>
            <a:r>
              <a:rPr lang="fr-FR" dirty="0" err="1" smtClean="0"/>
              <a:t>Piolti</a:t>
            </a:r>
            <a:r>
              <a:rPr lang="fr-FR" dirty="0" smtClean="0"/>
              <a:t> </a:t>
            </a:r>
            <a:r>
              <a:rPr lang="fr-FR" dirty="0" err="1" smtClean="0"/>
              <a:t>Lamorthe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Alexandra </a:t>
            </a:r>
            <a:r>
              <a:rPr lang="fr-FR" dirty="0" err="1" smtClean="0"/>
              <a:t>Goislard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Sophie Roubin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Site du groupe Sésames Algèbre :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					</a:t>
            </a:r>
            <a:r>
              <a:rPr lang="fr-FR" b="1" dirty="0" smtClean="0"/>
              <a:t>http</a:t>
            </a:r>
            <a:r>
              <a:rPr lang="fr-FR" b="1" dirty="0"/>
              <a:t>://pegame.ens-lyon.fr/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0" y="3475492"/>
            <a:ext cx="6254361" cy="301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8649" y="203486"/>
            <a:ext cx="8911687" cy="710914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Une activité de preuve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8" y="1460530"/>
            <a:ext cx="7590200" cy="46842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82"/>
          <a:stretch/>
        </p:blipFill>
        <p:spPr>
          <a:xfrm>
            <a:off x="4210995" y="2103120"/>
            <a:ext cx="7958938" cy="28529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89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637" y="0"/>
            <a:ext cx="8911687" cy="710914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Une activité de preuve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11" y="708204"/>
            <a:ext cx="8930596" cy="578308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11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93091" y="261048"/>
            <a:ext cx="8911687" cy="802354"/>
          </a:xfrm>
          <a:prstGeom prst="rect">
            <a:avLst/>
          </a:prstGeom>
        </p:spPr>
        <p:txBody>
          <a:bodyPr vert="horz" wrap="square" lIns="0" tIns="25602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mtClean="0">
                <a:ea typeface="ＭＳ Ｐゴシック" pitchFamily="34" charset="-128"/>
              </a:rPr>
              <a:t>La lettre pour quoi faire </a:t>
            </a:r>
            <a:r>
              <a:rPr lang="en-US" smtClean="0">
                <a:ea typeface="ＭＳ Ｐゴシック" pitchFamily="34" charset="-128"/>
              </a:rPr>
              <a:t>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880281" y="1113583"/>
            <a:ext cx="972842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800" dirty="0" smtClean="0"/>
              <a:t>Pour résoudre des problèmes</a:t>
            </a: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endParaRPr lang="fr-FR" sz="2800" dirty="0"/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19" y="1803730"/>
            <a:ext cx="4322985" cy="28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07" y="1803730"/>
            <a:ext cx="2427526" cy="20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14484" y="4560296"/>
            <a:ext cx="68691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Je cherche un nombre tel que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si </a:t>
            </a:r>
            <a:r>
              <a:rPr lang="fr-FR" sz="2800" dirty="0"/>
              <a:t>je le multiplie par 5 et que j'ajoute 2,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je </a:t>
            </a:r>
            <a:r>
              <a:rPr lang="fr-FR" sz="2800" dirty="0"/>
              <a:t>trouve le </a:t>
            </a:r>
            <a:r>
              <a:rPr lang="fr-FR" sz="2800" dirty="0" smtClean="0"/>
              <a:t>même résultat </a:t>
            </a:r>
            <a:r>
              <a:rPr lang="fr-FR" sz="2800" dirty="0"/>
              <a:t>que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si </a:t>
            </a:r>
            <a:r>
              <a:rPr lang="fr-FR" sz="2800" dirty="0"/>
              <a:t>je le multiplie par 3 et que j'ajoute 6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56515" y="1648919"/>
            <a:ext cx="9652000" cy="4199792"/>
          </a:xfrm>
        </p:spPr>
        <p:txBody>
          <a:bodyPr vert="horz" lIns="0" tIns="19201" rIns="0" bIns="0" numCol="1" spcCol="720000" rtlCol="0">
            <a:normAutofit/>
          </a:bodyPr>
          <a:lstStyle/>
          <a:p>
            <a:r>
              <a:rPr lang="fr-FR" sz="2800" dirty="0" smtClean="0"/>
              <a:t>Ce n’est pas l’énoncé qui doit dicter une méthode de résolution, c’est le choix du problème  et des variables didactiques qui va valoriser un outil ou un autre.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Principe 3 </a:t>
            </a:r>
            <a:r>
              <a:rPr lang="fr-FR" sz="2800" dirty="0" smtClean="0"/>
              <a:t>: favoriser </a:t>
            </a:r>
            <a:r>
              <a:rPr lang="fr-FR" sz="2800" dirty="0"/>
              <a:t>les changements de registres (langage naturel, schéma, graphique, langage algébrique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48721" y="624110"/>
            <a:ext cx="10073390" cy="12808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Une lettre pour modéliser un problème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4404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77" y="1038987"/>
            <a:ext cx="5704405" cy="3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3" y="1719642"/>
            <a:ext cx="102123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9"/>
          <p:cNvSpPr>
            <a:spLocks noGrp="1"/>
          </p:cNvSpPr>
          <p:nvPr>
            <p:ph type="title"/>
          </p:nvPr>
        </p:nvSpPr>
        <p:spPr>
          <a:xfrm>
            <a:off x="263411" y="0"/>
            <a:ext cx="8911687" cy="1280890"/>
          </a:xfrm>
        </p:spPr>
        <p:txBody>
          <a:bodyPr/>
          <a:lstStyle/>
          <a:p>
            <a:r>
              <a:rPr lang="fr-FR" dirty="0" smtClean="0">
                <a:hlinkClick r:id="rId6"/>
              </a:rPr>
              <a:t>MET : Les pyramides</a:t>
            </a:r>
            <a:endParaRPr lang="fr-FR" dirty="0">
              <a:hlinkClick r:id="rId6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1341693"/>
            <a:ext cx="11782806" cy="412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625031"/>
            <a:ext cx="120126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30" y="5145531"/>
            <a:ext cx="6217666" cy="15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68842" y="616108"/>
            <a:ext cx="10151301" cy="35418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sz="2800" dirty="0" smtClean="0"/>
          </a:p>
          <a:p>
            <a:pPr marL="0" indent="0" algn="just">
              <a:buNone/>
            </a:pPr>
            <a:r>
              <a:rPr lang="fr-FR" sz="2800" dirty="0" smtClean="0"/>
              <a:t>Où </a:t>
            </a:r>
            <a:r>
              <a:rPr lang="fr-FR" sz="2800" dirty="0"/>
              <a:t>doit-on placer le point M sur le segment [</a:t>
            </a:r>
            <a:r>
              <a:rPr lang="fr-FR" sz="2800" dirty="0" smtClean="0"/>
              <a:t>AB] pour </a:t>
            </a:r>
            <a:r>
              <a:rPr lang="fr-FR" sz="2800" dirty="0"/>
              <a:t>que les périmètres du </a:t>
            </a:r>
            <a:r>
              <a:rPr lang="fr-FR" sz="2800" dirty="0" smtClean="0"/>
              <a:t>carré, </a:t>
            </a:r>
            <a:r>
              <a:rPr lang="fr-FR" sz="2800" dirty="0"/>
              <a:t>de </a:t>
            </a:r>
            <a:r>
              <a:rPr lang="fr-FR" sz="2800" dirty="0" smtClean="0"/>
              <a:t>côté </a:t>
            </a:r>
            <a:r>
              <a:rPr lang="fr-FR" sz="2800" dirty="0"/>
              <a:t>[</a:t>
            </a:r>
            <a:r>
              <a:rPr lang="fr-FR" sz="2800" dirty="0" smtClean="0"/>
              <a:t>AM], et </a:t>
            </a:r>
            <a:r>
              <a:rPr lang="fr-FR" sz="2800" dirty="0"/>
              <a:t>du triangle </a:t>
            </a:r>
            <a:r>
              <a:rPr lang="fr-FR" sz="2800" dirty="0" smtClean="0"/>
              <a:t>équilatéral, de côté </a:t>
            </a:r>
            <a:r>
              <a:rPr lang="fr-FR" sz="2800" dirty="0"/>
              <a:t>[MB</a:t>
            </a:r>
            <a:r>
              <a:rPr lang="fr-FR" sz="2800" dirty="0" smtClean="0"/>
              <a:t>], </a:t>
            </a:r>
            <a:r>
              <a:rPr lang="fr-FR" sz="2800" dirty="0"/>
              <a:t>soient égaux</a:t>
            </a:r>
            <a:r>
              <a:rPr lang="fr-FR" sz="2800" dirty="0" smtClean="0"/>
              <a:t>.	</a:t>
            </a:r>
            <a:r>
              <a:rPr lang="fr-FR" sz="3300" dirty="0" smtClean="0"/>
              <a:t>	</a:t>
            </a:r>
            <a:r>
              <a:rPr lang="fr-FR" sz="3600" dirty="0" smtClean="0"/>
              <a:t>						</a:t>
            </a:r>
          </a:p>
          <a:p>
            <a:pPr marL="0" indent="0" algn="just">
              <a:buNone/>
            </a:pPr>
            <a:r>
              <a:rPr lang="fr-FR" sz="2600" dirty="0" smtClean="0"/>
              <a:t>Cas </a:t>
            </a:r>
            <a:r>
              <a:rPr lang="fr-FR" sz="2600" dirty="0"/>
              <a:t>1 : AB = </a:t>
            </a:r>
            <a:r>
              <a:rPr lang="fr-FR" sz="2600" dirty="0" smtClean="0"/>
              <a:t>21		 								</a:t>
            </a:r>
          </a:p>
          <a:p>
            <a:pPr marL="0" indent="0" algn="just">
              <a:buNone/>
            </a:pPr>
            <a:r>
              <a:rPr lang="fr-FR" sz="2600" dirty="0" smtClean="0"/>
              <a:t>Cas </a:t>
            </a:r>
            <a:r>
              <a:rPr lang="fr-FR" sz="2600" dirty="0"/>
              <a:t>2 : AB = </a:t>
            </a:r>
            <a:r>
              <a:rPr lang="fr-FR" sz="2600" dirty="0" smtClean="0"/>
              <a:t>10</a:t>
            </a:r>
            <a:endParaRPr lang="fr-FR" sz="26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56879" y="372121"/>
            <a:ext cx="64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mobile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25" y="2569992"/>
            <a:ext cx="5460307" cy="36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80891" y="347427"/>
            <a:ext cx="88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mobile en MET 5eme (cas 1 AB = 21 cm)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68" y="1033364"/>
            <a:ext cx="8380309" cy="46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27" y="5656222"/>
            <a:ext cx="8684673" cy="8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15" y="870647"/>
            <a:ext cx="3271182" cy="216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33772" y="719528"/>
            <a:ext cx="9274629" cy="5291528"/>
          </a:xfrm>
        </p:spPr>
        <p:txBody>
          <a:bodyPr vert="horz" lIns="0" tIns="19201" rIns="0" bIns="0" rtlCol="0">
            <a:normAutofit/>
          </a:bodyPr>
          <a:lstStyle/>
          <a:p>
            <a:pPr marL="431800" indent="-323850" algn="just" defTabSz="449263">
              <a:lnSpc>
                <a:spcPct val="90000"/>
              </a:lnSpc>
              <a:buFontTx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600" u="sng" dirty="0" smtClean="0">
                <a:ea typeface="ＭＳ Ｐゴシック" panose="020B0600070205080204" pitchFamily="34" charset="-128"/>
              </a:rPr>
              <a:t>Il est nécessaire de travailler :</a:t>
            </a:r>
          </a:p>
          <a:p>
            <a:pPr marL="431800" indent="-323850" algn="just" defTabSz="449263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600" dirty="0">
                <a:ea typeface="ＭＳ Ｐゴシック" panose="020B0600070205080204" pitchFamily="34" charset="-128"/>
              </a:rPr>
              <a:t>L’introduction de la lettre, l’entrée dans l’algèbre.</a:t>
            </a:r>
          </a:p>
          <a:p>
            <a:pPr marL="431800" indent="-323850" algn="just" defTabSz="449263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600" dirty="0" smtClean="0">
                <a:ea typeface="ＭＳ Ｐゴシック" panose="020B0600070205080204" pitchFamily="34" charset="-128"/>
              </a:rPr>
              <a:t>La technique des calculs algébriques </a:t>
            </a:r>
          </a:p>
          <a:p>
            <a:pPr marL="1231900" lvl="2" indent="-323850" algn="just" defTabSz="449263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200" dirty="0" smtClean="0">
                <a:ea typeface="ＭＳ Ｐゴシック" panose="020B0600070205080204" pitchFamily="34" charset="-128"/>
              </a:rPr>
              <a:t>pour trouver la forme la plus adaptée à la résolution d’un problème</a:t>
            </a:r>
          </a:p>
          <a:p>
            <a:pPr marL="1231900" lvl="2" indent="-323850" algn="just" defTabSz="449263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200" dirty="0">
                <a:ea typeface="ＭＳ Ｐゴシック" panose="020B0600070205080204" pitchFamily="34" charset="-128"/>
              </a:rPr>
              <a:t>a</a:t>
            </a:r>
            <a:r>
              <a:rPr lang="fr-FR" altLang="fr-FR" sz="3200" dirty="0" smtClean="0">
                <a:ea typeface="ＭＳ Ｐゴシック" panose="020B0600070205080204" pitchFamily="34" charset="-128"/>
              </a:rPr>
              <a:t>vec un rappel aux règles d’algèbre qui justifient chaque transformation (jusqu’à l’automatisation)</a:t>
            </a:r>
          </a:p>
          <a:p>
            <a:pPr marL="431800" indent="-323850" algn="just" defTabSz="449263">
              <a:lnSpc>
                <a:spcPct val="90000"/>
              </a:lnSpc>
              <a:buFontTx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fr-FR" sz="28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72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29" y="1748151"/>
            <a:ext cx="5616366" cy="279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11388" y="1152144"/>
            <a:ext cx="8915400" cy="3186310"/>
          </a:xfrm>
        </p:spPr>
        <p:txBody>
          <a:bodyPr>
            <a:normAutofit/>
          </a:bodyPr>
          <a:lstStyle/>
          <a:p>
            <a:pPr marL="431800" indent="-323850" algn="just" defTabSz="449263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t</a:t>
            </a:r>
            <a:r>
              <a:rPr lang="fr-FR" altLang="fr-FR" sz="2800" dirty="0" smtClean="0">
                <a:ea typeface="ＭＳ Ｐゴシック" panose="020B0600070205080204" pitchFamily="34" charset="-128"/>
              </a:rPr>
              <a:t>raiter </a:t>
            </a:r>
            <a:r>
              <a:rPr lang="fr-FR" altLang="fr-FR" sz="2800" dirty="0">
                <a:ea typeface="ＭＳ Ｐゴシック" panose="020B0600070205080204" pitchFamily="34" charset="-128"/>
              </a:rPr>
              <a:t>des formules, des expressions </a:t>
            </a:r>
            <a:r>
              <a:rPr lang="fr-FR" altLang="fr-FR" sz="2800" dirty="0" smtClean="0">
                <a:ea typeface="ＭＳ Ｐゴシック" panose="020B0600070205080204" pitchFamily="34" charset="-128"/>
              </a:rPr>
              <a:t>algébriques</a:t>
            </a:r>
          </a:p>
          <a:p>
            <a:pPr marL="431800" indent="-323850" algn="just" defTabSz="449263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485" y="313214"/>
            <a:ext cx="8911687" cy="802354"/>
          </a:xfrm>
        </p:spPr>
        <p:txBody>
          <a:bodyPr vert="horz" wrap="square" lIns="0" tIns="25602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dirty="0" smtClean="0">
                <a:ea typeface="ＭＳ Ｐゴシック" pitchFamily="34" charset="-128"/>
              </a:rPr>
              <a:t>La technique pour quoi faire 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"/>
          <a:stretch/>
        </p:blipFill>
        <p:spPr bwMode="auto">
          <a:xfrm>
            <a:off x="1888564" y="4182254"/>
            <a:ext cx="6335987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4" y="1748151"/>
            <a:ext cx="3554526" cy="22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34112" y="4924400"/>
                <a:ext cx="2499271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fr-F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28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fr-FR" sz="2800" i="1">
                          <a:latin typeface="Cambria Math"/>
                        </a:rPr>
                        <m:t>+ 6 </m:t>
                      </m:r>
                      <m:rad>
                        <m:radPr>
                          <m:degHide m:val="on"/>
                          <m:ctrlPr>
                            <a:rPr lang="fr-F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2800" i="1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112" y="4924400"/>
                <a:ext cx="2499271" cy="582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4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technique, comment la travailler ?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46385" y="1593955"/>
            <a:ext cx="9173217" cy="411673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2800" b="1" dirty="0" smtClean="0"/>
          </a:p>
          <a:p>
            <a:pPr algn="just"/>
            <a:r>
              <a:rPr lang="fr-FR" sz="2800" dirty="0" smtClean="0"/>
              <a:t>Les transformations des expressions algébriques sont régies par des propriétés.</a:t>
            </a:r>
          </a:p>
          <a:p>
            <a:pPr algn="just"/>
            <a:r>
              <a:rPr lang="fr-FR" sz="2800" dirty="0" smtClean="0"/>
              <a:t>Il est utile pour les élèves d’expliciter ces règles comme on le fait en géométrie.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b="1" dirty="0"/>
              <a:t>Principe 5 : </a:t>
            </a:r>
            <a:r>
              <a:rPr lang="fr-FR" sz="2800" dirty="0"/>
              <a:t>Justifier les calculs par l'utilisation des règles algébriques clairement explicitées comme telles.</a:t>
            </a:r>
          </a:p>
          <a:p>
            <a:pPr algn="just"/>
            <a:endParaRPr lang="fr-FR" sz="2800" dirty="0" smtClean="0"/>
          </a:p>
          <a:p>
            <a:pPr algn="just"/>
            <a:endParaRPr lang="fr-FR" sz="28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3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2230" y="0"/>
            <a:ext cx="8915399" cy="1468800"/>
          </a:xfrm>
        </p:spPr>
        <p:txBody>
          <a:bodyPr/>
          <a:lstStyle/>
          <a:p>
            <a:r>
              <a:rPr lang="fr-FR" dirty="0" smtClean="0"/>
              <a:t>Entrer dans l’algèbre au collège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16728" y="2739034"/>
            <a:ext cx="9135484" cy="2306791"/>
          </a:xfrm>
        </p:spPr>
        <p:txBody>
          <a:bodyPr>
            <a:normAutofit/>
          </a:bodyPr>
          <a:lstStyle/>
          <a:p>
            <a:pPr algn="just"/>
            <a:r>
              <a:rPr lang="fr-FR" sz="2800" i="1" dirty="0"/>
              <a:t>Donner deux types d'activités différentes que vous pratiquez fréquemment dans vos classes en algèbre au </a:t>
            </a:r>
            <a:r>
              <a:rPr lang="fr-FR" sz="2800" i="1" dirty="0" smtClean="0"/>
              <a:t>collège.</a:t>
            </a:r>
            <a:endParaRPr lang="fr-FR" sz="2800" dirty="0"/>
          </a:p>
          <a:p>
            <a:pPr algn="just"/>
            <a:r>
              <a:rPr lang="fr-FR" sz="2800" i="1" dirty="0"/>
              <a:t>A quoi sert l'algèbre au collège ?</a:t>
            </a:r>
            <a:endParaRPr lang="fr-FR" sz="2800" dirty="0"/>
          </a:p>
          <a:p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Synthèse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73200" y="1346200"/>
            <a:ext cx="10031412" cy="5181600"/>
          </a:xfrm>
        </p:spPr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sz="3600" dirty="0" smtClean="0"/>
              <a:t>«</a:t>
            </a:r>
            <a:r>
              <a:rPr lang="fr-FR" sz="3600" dirty="0"/>
              <a:t> l'élève n'est pas immédiatement sensible à la puissance mathématique que lui confère ce calcul (algébrique), et ce d'autant plus qu'il ne le manipule pas de façon sûre » </a:t>
            </a:r>
            <a:r>
              <a:rPr lang="fr-FR" sz="3600" dirty="0" smtClean="0"/>
              <a:t>(</a:t>
            </a:r>
            <a:r>
              <a:rPr lang="fr-FR" sz="3600" dirty="0" err="1" smtClean="0"/>
              <a:t>Kahane</a:t>
            </a:r>
            <a:r>
              <a:rPr lang="fr-FR" sz="3600" dirty="0" smtClean="0"/>
              <a:t>)</a:t>
            </a:r>
          </a:p>
          <a:p>
            <a:pPr>
              <a:buFont typeface="Wingdings" charset="0"/>
              <a:buChar char="à"/>
            </a:pPr>
            <a:r>
              <a:rPr lang="fr-FR" sz="3600" dirty="0" smtClean="0">
                <a:sym typeface="Wingdings"/>
              </a:rPr>
              <a:t>Entrer progressivement </a:t>
            </a:r>
            <a:r>
              <a:rPr lang="fr-FR" sz="3600" dirty="0">
                <a:sym typeface="Wingdings"/>
              </a:rPr>
              <a:t>dans </a:t>
            </a:r>
            <a:r>
              <a:rPr lang="fr-FR" sz="3600" dirty="0" smtClean="0">
                <a:sym typeface="Wingdings"/>
              </a:rPr>
              <a:t>l’algèbre</a:t>
            </a:r>
            <a:r>
              <a:rPr lang="fr-FR" sz="3600" dirty="0" smtClean="0"/>
              <a:t>(MET)</a:t>
            </a:r>
          </a:p>
          <a:p>
            <a:pPr>
              <a:buFont typeface="Wingdings" charset="0"/>
              <a:buChar char="à"/>
            </a:pPr>
            <a:r>
              <a:rPr lang="fr-FR" sz="3600" dirty="0"/>
              <a:t>Proposer des activités qui nécessitent l’introduction de la lettre </a:t>
            </a:r>
            <a:r>
              <a:rPr lang="fr-FR" sz="3600" dirty="0" smtClean="0"/>
              <a:t>sans l’imposer (recours pertinent à l’algèbre)</a:t>
            </a:r>
            <a:endParaRPr lang="fr-FR" sz="3600" dirty="0"/>
          </a:p>
          <a:p>
            <a:pPr>
              <a:buFont typeface="Wingdings" charset="0"/>
              <a:buChar char="à"/>
            </a:pPr>
            <a:endParaRPr lang="fr-FR" dirty="0" smtClean="0"/>
          </a:p>
          <a:p>
            <a:pPr>
              <a:buFont typeface="Wingdings" charset="0"/>
              <a:buChar char="à"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5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89212" y="1473200"/>
            <a:ext cx="8915400" cy="4851400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sz="3600" dirty="0" smtClean="0"/>
              <a:t>« Contrôler ce calcul impose de comprendre les règles qui gouvernent la formation et le traitement des expressions algébriques » (</a:t>
            </a:r>
            <a:r>
              <a:rPr lang="fr-FR" sz="3600" dirty="0" err="1" smtClean="0"/>
              <a:t>kahane</a:t>
            </a:r>
            <a:r>
              <a:rPr lang="fr-FR" sz="3600" dirty="0" smtClean="0"/>
              <a:t>)</a:t>
            </a:r>
          </a:p>
          <a:p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>
                <a:sym typeface="Wingdings"/>
              </a:rPr>
              <a:t> </a:t>
            </a:r>
            <a:r>
              <a:rPr lang="fr-FR" sz="3600" dirty="0" smtClean="0"/>
              <a:t>Expliciter les </a:t>
            </a:r>
            <a:r>
              <a:rPr lang="fr-FR" sz="3600" dirty="0"/>
              <a:t>propriétés qui permettent de modifier les expressions littérales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1" y="1645920"/>
            <a:ext cx="11893424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5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9100" y="274639"/>
            <a:ext cx="7499350" cy="1354137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Exercice Brevet des collèges, 2013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855913" y="1395414"/>
            <a:ext cx="7777162" cy="4619625"/>
          </a:xfrm>
        </p:spPr>
        <p:txBody>
          <a:bodyPr/>
          <a:lstStyle/>
          <a:p>
            <a:pPr marL="82550" indent="0">
              <a:buNone/>
            </a:pPr>
            <a:r>
              <a:rPr lang="fr-FR" altLang="fr-FR" sz="3200" dirty="0" smtClean="0">
                <a:ea typeface="ＭＳ Ｐゴシック" panose="020B0600070205080204" pitchFamily="34" charset="-128"/>
              </a:rPr>
              <a:t>Affirmation 3:</a:t>
            </a:r>
          </a:p>
          <a:p>
            <a:pPr marL="82550" indent="0">
              <a:buNone/>
            </a:pPr>
            <a:r>
              <a:rPr lang="fr-FR" altLang="fr-FR" sz="3200" dirty="0" smtClean="0">
                <a:ea typeface="ＭＳ Ｐゴシック" panose="020B0600070205080204" pitchFamily="34" charset="-128"/>
              </a:rPr>
              <a:t>Pour n’importe quel nombre entier n,</a:t>
            </a:r>
          </a:p>
          <a:p>
            <a:pPr marL="82550" indent="0">
              <a:buNone/>
            </a:pPr>
            <a:r>
              <a:rPr lang="fr-FR" altLang="fr-FR" sz="3200" dirty="0" smtClean="0">
                <a:ea typeface="ＭＳ Ｐゴシック" panose="020B0600070205080204" pitchFamily="34" charset="-128"/>
              </a:rPr>
              <a:t>(n+1)² - (n-1)²  est un multiple de 4</a:t>
            </a:r>
          </a:p>
          <a:p>
            <a:pPr marL="82550" indent="0">
              <a:buNone/>
            </a:pPr>
            <a:endParaRPr lang="fr-FR" altLang="fr-FR" dirty="0" smtClean="0">
              <a:ea typeface="ＭＳ Ｐゴシック" panose="020B0600070205080204" pitchFamily="34" charset="-128"/>
            </a:endParaRPr>
          </a:p>
          <a:p>
            <a:pPr marL="82550" indent="0">
              <a:buNone/>
            </a:pPr>
            <a:r>
              <a:rPr lang="fr-FR" altLang="fr-FR" sz="2400" dirty="0">
                <a:ea typeface="ＭＳ Ｐゴシック" panose="020B0600070205080204" pitchFamily="34" charset="-128"/>
              </a:rPr>
              <a:t>Chacune des trois affirmations suivantes est-elle vraie ou fausse ? On rappelle que les réponses doivent être justifiées.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7188" y="1205754"/>
            <a:ext cx="7561262" cy="360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493433"/>
            <a:ext cx="8068140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</a:t>
            </a:r>
            <a:r>
              <a:rPr lang="ja-JP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algèbre au collège </a:t>
            </a:r>
            <a:r>
              <a:rPr lang="fr-FR" altLang="ja-JP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c’est 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</a:t>
            </a: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52636" y="1068234"/>
            <a:ext cx="9190412" cy="512781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endParaRPr lang="fr-FR" altLang="fr-FR" sz="36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</a:t>
            </a:r>
            <a:r>
              <a:rPr lang="ja-JP" altLang="fr-FR" sz="4000" dirty="0" smtClean="0">
                <a:ea typeface="ＭＳ Ｐゴシック" panose="020B0600070205080204" pitchFamily="34" charset="-128"/>
              </a:rPr>
              <a:t>’</a:t>
            </a:r>
            <a:r>
              <a:rPr lang="fr-FR" altLang="ja-JP" sz="4000" dirty="0">
                <a:ea typeface="ＭＳ Ｐゴシック" panose="020B0600070205080204" pitchFamily="34" charset="-128"/>
              </a:rPr>
              <a:t>utilisation de la </a:t>
            </a:r>
            <a:r>
              <a:rPr lang="fr-FR" altLang="ja-JP" sz="4000" dirty="0" smtClean="0">
                <a:ea typeface="ＭＳ Ｐゴシック" panose="020B0600070205080204" pitchFamily="34" charset="-128"/>
              </a:rPr>
              <a:t>lettre</a:t>
            </a:r>
            <a:endParaRPr lang="fr-FR" altLang="fr-FR" sz="4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Le </a:t>
            </a:r>
            <a:r>
              <a:rPr lang="fr-FR" altLang="fr-FR" sz="4000" dirty="0">
                <a:ea typeface="ＭＳ Ｐゴシック" panose="020B0600070205080204" pitchFamily="34" charset="-128"/>
              </a:rPr>
              <a:t>calcul littéral pour la </a:t>
            </a:r>
            <a:r>
              <a:rPr lang="fr-FR" altLang="fr-FR" sz="4000" dirty="0" smtClean="0">
                <a:ea typeface="ＭＳ Ｐゴシック" panose="020B0600070205080204" pitchFamily="34" charset="-128"/>
              </a:rPr>
              <a:t>technique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La résolution d’équations</a:t>
            </a:r>
            <a:endParaRPr lang="fr-FR" altLang="fr-FR" sz="4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Font typeface="Wingdings 2" panose="05020102010507070707" pitchFamily="18" charset="2"/>
              <a:buNone/>
            </a:pPr>
            <a:endParaRPr lang="fr-FR" altLang="fr-FR" sz="4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Font typeface="Wingdings 2" panose="05020102010507070707" pitchFamily="18" charset="2"/>
              <a:buNone/>
            </a:pPr>
            <a:r>
              <a:rPr lang="fr-FR" altLang="fr-FR" sz="4000" dirty="0">
                <a:ea typeface="ＭＳ Ｐゴシック" panose="020B0600070205080204" pitchFamily="34" charset="-128"/>
              </a:rPr>
              <a:t>Mais aussi </a:t>
            </a:r>
            <a:r>
              <a:rPr lang="fr-FR" altLang="fr-FR" sz="4000" dirty="0" smtClean="0">
                <a:ea typeface="ＭＳ Ｐゴシック" panose="020B0600070205080204" pitchFamily="34" charset="-128"/>
              </a:rPr>
              <a:t>:</a:t>
            </a:r>
            <a:endParaRPr lang="fr-FR" altLang="fr-FR" sz="4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36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Les </a:t>
            </a:r>
            <a:r>
              <a:rPr lang="fr-FR" altLang="fr-FR" sz="4000" dirty="0">
                <a:ea typeface="ＭＳ Ｐゴシック" panose="020B0600070205080204" pitchFamily="34" charset="-128"/>
              </a:rPr>
              <a:t>identités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Les </a:t>
            </a:r>
            <a:r>
              <a:rPr lang="fr-FR" altLang="fr-FR" sz="4000" dirty="0">
                <a:ea typeface="ＭＳ Ｐゴシック" panose="020B0600070205080204" pitchFamily="34" charset="-128"/>
              </a:rPr>
              <a:t>activités de </a:t>
            </a:r>
            <a:r>
              <a:rPr lang="fr-FR" altLang="fr-FR" sz="4000" dirty="0" smtClean="0">
                <a:ea typeface="ＭＳ Ｐゴシック" panose="020B0600070205080204" pitchFamily="34" charset="-128"/>
              </a:rPr>
              <a:t>preuves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La modélisation</a:t>
            </a:r>
            <a:endParaRPr lang="fr-FR" altLang="fr-FR" sz="4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Les </a:t>
            </a:r>
            <a:r>
              <a:rPr lang="fr-FR" altLang="fr-FR" sz="4000" dirty="0">
                <a:ea typeface="ＭＳ Ｐゴシック" panose="020B0600070205080204" pitchFamily="34" charset="-128"/>
              </a:rPr>
              <a:t>nombres relatifs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</a:pPr>
            <a:r>
              <a:rPr lang="fr-FR" altLang="fr-FR" sz="4000" dirty="0" smtClean="0">
                <a:ea typeface="ＭＳ Ｐゴシック" panose="020B0600070205080204" pitchFamily="34" charset="-128"/>
              </a:rPr>
              <a:t> Les </a:t>
            </a:r>
            <a:r>
              <a:rPr lang="fr-FR" altLang="fr-FR" sz="4000" dirty="0">
                <a:ea typeface="ＭＳ Ｐゴシック" panose="020B0600070205080204" pitchFamily="34" charset="-128"/>
              </a:rPr>
              <a:t>fonctions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34" y="1088571"/>
            <a:ext cx="7416800" cy="1012825"/>
          </a:xfrm>
        </p:spPr>
        <p:txBody>
          <a:bodyPr vert="horz" wrap="square" lIns="0" tIns="25602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 smtClean="0">
                <a:ea typeface="ＭＳ Ｐゴシック" pitchFamily="34" charset="-128"/>
              </a:rPr>
              <a:t>À </a:t>
            </a:r>
            <a:r>
              <a:rPr lang="fr-FR" b="1" dirty="0" smtClean="0">
                <a:ea typeface="ＭＳ Ｐゴシック" pitchFamily="34" charset="-128"/>
              </a:rPr>
              <a:t>quoi sert l'algèbre au collège </a:t>
            </a:r>
            <a:r>
              <a:rPr lang="en-US" b="1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952496" y="2995167"/>
            <a:ext cx="7178475" cy="1373633"/>
          </a:xfrm>
        </p:spPr>
        <p:txBody>
          <a:bodyPr vert="horz" lIns="0" tIns="19201" rIns="0" bIns="0" rtlCol="0">
            <a:normAutofit/>
          </a:bodyPr>
          <a:lstStyle/>
          <a:p>
            <a:pPr marL="0" indent="0" algn="just" defTabSz="44926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L’algèbre </a:t>
            </a:r>
            <a:r>
              <a:rPr lang="fr-FR" alt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est un outil au service de la résolution de problèmes.</a:t>
            </a:r>
            <a:endParaRPr lang="fr-FR" alt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  <a:p>
            <a:pPr marL="431800" indent="-323850" algn="just" defTabSz="449263">
              <a:lnSpc>
                <a:spcPct val="90000"/>
              </a:lnSpc>
              <a:buFontTx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00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77042" y="1949570"/>
            <a:ext cx="9678837" cy="3795621"/>
          </a:xfrm>
        </p:spPr>
        <p:txBody>
          <a:bodyPr vert="horz" lIns="0" tIns="19201" rIns="0" bIns="0" rtlCol="0">
            <a:normAutofit lnSpcReduction="10000"/>
          </a:bodyPr>
          <a:lstStyle/>
          <a:p>
            <a:pPr algn="just"/>
            <a:r>
              <a:rPr lang="fr-FR" sz="3600" dirty="0"/>
              <a:t>Un groupe </a:t>
            </a:r>
            <a:r>
              <a:rPr lang="fr-FR" sz="3600" dirty="0" smtClean="0"/>
              <a:t>d’élèves </a:t>
            </a:r>
            <a:r>
              <a:rPr lang="fr-FR" sz="3600" dirty="0"/>
              <a:t>se cotise pour acheter un ballon de foot. Ils calculent qu’ils devront payer 2€ chacun. Au dernier moment, 3 d’entre eux ne payent pas et les autres doivent payer 50 centimes de plus. </a:t>
            </a:r>
          </a:p>
          <a:p>
            <a:pPr marL="0" indent="0">
              <a:buNone/>
            </a:pPr>
            <a:r>
              <a:rPr lang="fr-FR" sz="3600" dirty="0"/>
              <a:t>	Combien coûte le ballon ?</a:t>
            </a:r>
          </a:p>
          <a:p>
            <a:pPr marL="431800" indent="-323850" algn="just" defTabSz="449263">
              <a:lnSpc>
                <a:spcPct val="90000"/>
              </a:lnSpc>
              <a:buFontTx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ballon de Foot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93783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Résolution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89212" y="1549400"/>
            <a:ext cx="4313864" cy="4749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Arithmétique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7190746" y="1574800"/>
            <a:ext cx="5001254" cy="432904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Algébrique</a:t>
            </a:r>
          </a:p>
          <a:p>
            <a:pPr marL="0" indent="0">
              <a:buNone/>
            </a:pPr>
            <a:r>
              <a:rPr lang="fr-FR" sz="3600" dirty="0" smtClean="0"/>
              <a:t>Plusieurs difficultés</a:t>
            </a:r>
          </a:p>
          <a:p>
            <a:pPr lvl="1"/>
            <a:r>
              <a:rPr lang="fr-FR" sz="3600" dirty="0" smtClean="0"/>
              <a:t>deux inconnues</a:t>
            </a:r>
          </a:p>
          <a:p>
            <a:pPr lvl="1"/>
            <a:r>
              <a:rPr lang="fr-FR" sz="3600" dirty="0" smtClean="0"/>
              <a:t>relation d’égalité</a:t>
            </a:r>
          </a:p>
          <a:p>
            <a:pPr lvl="1"/>
            <a:r>
              <a:rPr lang="fr-FR" sz="3600" dirty="0" smtClean="0"/>
              <a:t>décimaux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4" y="2527301"/>
            <a:ext cx="2706540" cy="15046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2" y="4294728"/>
            <a:ext cx="6412124" cy="154727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533401"/>
            <a:ext cx="11379200" cy="942097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Deux méthodes « résolument » différentes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32693" y="1463040"/>
            <a:ext cx="5511800" cy="5211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i="1" u="sng" dirty="0"/>
              <a:t>Résolution arithmétique</a:t>
            </a:r>
            <a:endParaRPr lang="fr-FR" sz="3600" dirty="0"/>
          </a:p>
          <a:p>
            <a:r>
              <a:rPr lang="fr-FR" sz="2800" dirty="0"/>
              <a:t>On garde le sens</a:t>
            </a:r>
          </a:p>
          <a:p>
            <a:r>
              <a:rPr lang="fr-FR" sz="2800" dirty="0"/>
              <a:t>Nombres associés à des grandeurs</a:t>
            </a:r>
          </a:p>
          <a:p>
            <a:pPr algn="just"/>
            <a:r>
              <a:rPr lang="fr-FR" sz="2800" dirty="0"/>
              <a:t>Les opérations ont un sens, on peut contrôler chaque étape dans le contexte du problème</a:t>
            </a:r>
          </a:p>
          <a:p>
            <a:r>
              <a:rPr lang="fr-FR" sz="2800" dirty="0"/>
              <a:t>Chaque problème est singulier</a:t>
            </a:r>
          </a:p>
          <a:p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959601" y="1554480"/>
            <a:ext cx="5232399" cy="49368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7600" b="1" i="1" u="sng" dirty="0"/>
              <a:t>Résolution algébrique</a:t>
            </a:r>
            <a:endParaRPr lang="fr-FR" sz="7600" dirty="0"/>
          </a:p>
          <a:p>
            <a:pPr>
              <a:lnSpc>
                <a:spcPct val="120000"/>
              </a:lnSpc>
            </a:pPr>
            <a:r>
              <a:rPr lang="fr-FR" sz="5800" dirty="0"/>
              <a:t>On perd le sens</a:t>
            </a:r>
          </a:p>
          <a:p>
            <a:pPr>
              <a:lnSpc>
                <a:spcPct val="120000"/>
              </a:lnSpc>
            </a:pPr>
            <a:r>
              <a:rPr lang="fr-FR" sz="5800" dirty="0"/>
              <a:t>Nombres indépendants des grandeurs</a:t>
            </a:r>
          </a:p>
          <a:p>
            <a:pPr>
              <a:lnSpc>
                <a:spcPct val="120000"/>
              </a:lnSpc>
            </a:pPr>
            <a:r>
              <a:rPr lang="fr-FR" sz="5800" dirty="0"/>
              <a:t>On fait des manipulations algébrique : on contrôle les calculs</a:t>
            </a:r>
          </a:p>
          <a:p>
            <a:pPr>
              <a:lnSpc>
                <a:spcPct val="120000"/>
              </a:lnSpc>
            </a:pPr>
            <a:r>
              <a:rPr lang="fr-FR" sz="5800" dirty="0"/>
              <a:t>On peut résoudre des familles de problèmes</a:t>
            </a:r>
          </a:p>
          <a:p>
            <a:endParaRPr lang="fr-FR" sz="4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20093" y="812801"/>
            <a:ext cx="9448800" cy="4484913"/>
          </a:xfrm>
        </p:spPr>
        <p:txBody>
          <a:bodyPr vert="horz" lIns="0" tIns="19201" rIns="0" bIns="0" rtlCol="0">
            <a:normAutofit lnSpcReduction="10000"/>
          </a:bodyPr>
          <a:lstStyle/>
          <a:p>
            <a:pPr algn="just"/>
            <a:r>
              <a:rPr lang="fr-FR" sz="3600" dirty="0"/>
              <a:t>Pourquoi faire l'effort d'adopter une méthode de résolution </a:t>
            </a:r>
            <a:r>
              <a:rPr lang="fr-FR" sz="3600" dirty="0" smtClean="0"/>
              <a:t>algébrique  </a:t>
            </a:r>
            <a:r>
              <a:rPr lang="fr-FR" sz="3600" dirty="0"/>
              <a:t>si c'est pour résoudre  des problèmes </a:t>
            </a:r>
            <a:r>
              <a:rPr lang="fr-FR" sz="3600" dirty="0" smtClean="0"/>
              <a:t>dont </a:t>
            </a:r>
            <a:r>
              <a:rPr lang="fr-FR" sz="3600" dirty="0"/>
              <a:t>je sais </a:t>
            </a:r>
            <a:r>
              <a:rPr lang="fr-FR" sz="3600" dirty="0" smtClean="0"/>
              <a:t>trouver les solutions </a:t>
            </a:r>
            <a:r>
              <a:rPr lang="fr-FR" sz="3600" dirty="0"/>
              <a:t>autrement </a:t>
            </a:r>
            <a:r>
              <a:rPr lang="fr-FR" sz="3600" dirty="0" smtClean="0"/>
              <a:t>?</a:t>
            </a:r>
          </a:p>
          <a:p>
            <a:pPr marL="0" indent="0" algn="just">
              <a:buNone/>
            </a:pPr>
            <a:endParaRPr lang="fr-FR" sz="3600" dirty="0" smtClean="0"/>
          </a:p>
          <a:p>
            <a:pPr algn="just"/>
            <a:r>
              <a:rPr lang="fr-FR" sz="3600" b="1" dirty="0" smtClean="0"/>
              <a:t>Principe 1 </a:t>
            </a:r>
            <a:r>
              <a:rPr lang="fr-FR" sz="3600" dirty="0" smtClean="0"/>
              <a:t>: proposer </a:t>
            </a:r>
            <a:r>
              <a:rPr lang="fr-FR" sz="3600" dirty="0"/>
              <a:t>des problèmes dans lesquels les outils introduits sont nécessaires</a:t>
            </a:r>
          </a:p>
          <a:p>
            <a:pPr algn="just"/>
            <a:endParaRPr lang="fr-FR" sz="3600" dirty="0"/>
          </a:p>
          <a:p>
            <a:pPr marL="431800" indent="-323850" algn="just" defTabSz="449263">
              <a:lnSpc>
                <a:spcPct val="90000"/>
              </a:lnSpc>
              <a:buFontTx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/>
        </p:blipFill>
        <p:spPr bwMode="auto">
          <a:xfrm>
            <a:off x="1296987" y="6491287"/>
            <a:ext cx="1089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1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1754</TotalTime>
  <Words>1256</Words>
  <Application>Microsoft Office PowerPoint</Application>
  <PresentationFormat>Personnalisé</PresentationFormat>
  <Paragraphs>243</Paragraphs>
  <Slides>33</Slides>
  <Notes>28</Notes>
  <HiddenSlides>7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Brin</vt:lpstr>
      <vt:lpstr>Maths en REP</vt:lpstr>
      <vt:lpstr>Claire Piolti Lamorthe Alexandra Goislard Sophie Roubin  Site du groupe Sésames Algèbre :       http://pegame.ens-lyon.fr/    </vt:lpstr>
      <vt:lpstr>Entrer dans l’algèbre au collège</vt:lpstr>
      <vt:lpstr>L’algèbre au collège c’est :</vt:lpstr>
      <vt:lpstr>À quoi sert l'algèbre au collège ?</vt:lpstr>
      <vt:lpstr>Le ballon de Foot</vt:lpstr>
      <vt:lpstr>Résolution</vt:lpstr>
      <vt:lpstr>Deux méthodes « résolument » différentes</vt:lpstr>
      <vt:lpstr>Présentation PowerPoint</vt:lpstr>
      <vt:lpstr>Deux programmes de calcul</vt:lpstr>
      <vt:lpstr>Présentation PowerPoint</vt:lpstr>
      <vt:lpstr>Dans les programmes : </vt:lpstr>
      <vt:lpstr>Voici des activités :</vt:lpstr>
      <vt:lpstr>La lettre pour quoi faire ?</vt:lpstr>
      <vt:lpstr>Une lettre pour symboliser un nombre qui varie :</vt:lpstr>
      <vt:lpstr>Présentation PowerPoint</vt:lpstr>
      <vt:lpstr>Une lettre pour généraliser :</vt:lpstr>
      <vt:lpstr>Une activité de preuve : </vt:lpstr>
      <vt:lpstr>Une activité de preuve Copies d’élèves</vt:lpstr>
      <vt:lpstr>Une activité de preuve </vt:lpstr>
      <vt:lpstr>Une activité de preuve </vt:lpstr>
      <vt:lpstr>Présentation PowerPoint</vt:lpstr>
      <vt:lpstr>Une lettre pour modéliser un problème</vt:lpstr>
      <vt:lpstr>MET : Les pyramides</vt:lpstr>
      <vt:lpstr>Présentation PowerPoint</vt:lpstr>
      <vt:lpstr>Présentation PowerPoint</vt:lpstr>
      <vt:lpstr>Présentation PowerPoint</vt:lpstr>
      <vt:lpstr>La technique pour quoi faire ?</vt:lpstr>
      <vt:lpstr>La technique, comment la travailler ?</vt:lpstr>
      <vt:lpstr>Synthèse</vt:lpstr>
      <vt:lpstr>Synthèse</vt:lpstr>
      <vt:lpstr>Présentation PowerPoint</vt:lpstr>
      <vt:lpstr>Exercice Brevet des collèges, 2013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Professeurs contractuels</dc:title>
  <dc:creator>Nicolas</dc:creator>
  <cp:lastModifiedBy>S Roubin</cp:lastModifiedBy>
  <cp:revision>121</cp:revision>
  <cp:lastPrinted>2015-05-20T13:18:59Z</cp:lastPrinted>
  <dcterms:created xsi:type="dcterms:W3CDTF">2014-04-02T20:00:59Z</dcterms:created>
  <dcterms:modified xsi:type="dcterms:W3CDTF">2015-05-28T20:54:14Z</dcterms:modified>
</cp:coreProperties>
</file>